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A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34553" y="2464336"/>
            <a:ext cx="4520044" cy="427709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15563" y="1699308"/>
            <a:ext cx="8318990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292929"/>
                </a:solidFill>
                <a:latin typeface="DM Sans Bold"/>
              </a:rPr>
              <a:t>An Introduction to Crypto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15563" y="7614260"/>
            <a:ext cx="6452090" cy="973433"/>
            <a:chOff x="0" y="0"/>
            <a:chExt cx="8602787" cy="12979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8602787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92929"/>
                  </a:solidFill>
                  <a:latin typeface="DM Sans Bold"/>
                </a:rPr>
                <a:t>Brought to you by the VW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89698"/>
              <a:ext cx="8602787" cy="508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>
                  <a:solidFill>
                    <a:srgbClr val="292929"/>
                  </a:solidFill>
                  <a:latin typeface="DM Sans"/>
                </a:rPr>
                <a:t>Crypto simplified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918458" y="4224556"/>
            <a:ext cx="5340842" cy="50337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811696" y="3121072"/>
            <a:ext cx="2984227" cy="61372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784860" y="1674737"/>
            <a:ext cx="12718280" cy="3200106"/>
            <a:chOff x="0" y="0"/>
            <a:chExt cx="16957707" cy="42668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6957707" cy="1717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292929"/>
                  </a:solidFill>
                  <a:latin typeface="DM Sans Bold"/>
                </a:rPr>
                <a:t>NFT's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30467"/>
              <a:ext cx="16957707" cy="1736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500">
                  <a:solidFill>
                    <a:srgbClr val="292929"/>
                  </a:solidFill>
                  <a:latin typeface="DM Sans"/>
                </a:rPr>
                <a:t>Indivisible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92929"/>
                  </a:solidFill>
                  <a:latin typeface="DM Sans"/>
                </a:rPr>
                <a:t>Easily transferable</a:t>
              </a:r>
            </a:p>
            <a:p>
              <a:pPr algn="ctr">
                <a:lnSpc>
                  <a:spcPts val="3500"/>
                </a:lnSpc>
              </a:pPr>
              <a:r>
                <a:rPr lang="en-US" sz="2499">
                  <a:solidFill>
                    <a:srgbClr val="292929"/>
                  </a:solidFill>
                  <a:latin typeface="DM Sans"/>
                </a:rPr>
                <a:t>Smart Contracts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921695" y="1028700"/>
            <a:ext cx="2865711" cy="528241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67904" y="5442546"/>
            <a:ext cx="435219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6289" y="1742692"/>
            <a:ext cx="9335423" cy="2756760"/>
            <a:chOff x="0" y="0"/>
            <a:chExt cx="12447230" cy="3675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2447230" cy="1717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FCF9EF"/>
                  </a:solidFill>
                  <a:latin typeface="DM Sans Bold"/>
                </a:rPr>
                <a:t>Risks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30467"/>
              <a:ext cx="12447230" cy="1145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Honeypot</a:t>
              </a:r>
            </a:p>
            <a:p>
              <a:pPr algn="ctr">
                <a:lnSpc>
                  <a:spcPts val="3500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Rug pull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36165" y="5448560"/>
            <a:ext cx="621567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0079" t="1844" r="4311" b="184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825" y="2057400"/>
            <a:ext cx="5201573" cy="3831190"/>
            <a:chOff x="0" y="0"/>
            <a:chExt cx="6935430" cy="510825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6935430" cy="3840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FFFDF6"/>
                  </a:solidFill>
                  <a:latin typeface="DM Sans Bold"/>
                </a:rPr>
                <a:t>Crypto</a:t>
              </a:r>
            </a:p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FFFDF6"/>
                  </a:solidFill>
                  <a:latin typeface="DM Sans Bold"/>
                </a:rPr>
                <a:t>101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384353"/>
              <a:ext cx="6935430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EAD2"/>
                  </a:solidFill>
                  <a:latin typeface="DM Sans Bold"/>
                </a:rPr>
                <a:t>What to Know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43102" y="1502974"/>
            <a:ext cx="7297073" cy="8142582"/>
            <a:chOff x="0" y="0"/>
            <a:chExt cx="9729430" cy="1085677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397000" y="48683"/>
              <a:ext cx="8332430" cy="561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The need for Crypto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97000" y="1552363"/>
              <a:ext cx="8332430" cy="561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How it all started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9415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97000" y="3056043"/>
              <a:ext cx="8332430" cy="561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Bitcoin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99783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97000" y="4559723"/>
              <a:ext cx="8332430" cy="559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Proof of Stake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50151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97000" y="6063403"/>
              <a:ext cx="8332430" cy="563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Smart Contracts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00519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05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97000" y="7567083"/>
              <a:ext cx="8332430" cy="563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Decentralized Finance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50887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06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97000" y="8938683"/>
              <a:ext cx="8332430" cy="563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NFT's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880475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 Bold"/>
                </a:rPr>
                <a:t>07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397000" y="10194260"/>
              <a:ext cx="8332430" cy="563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DF6"/>
                  </a:solidFill>
                  <a:latin typeface="DM Sans"/>
                </a:rPr>
                <a:t>Risks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136051"/>
              <a:ext cx="89023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EAD2"/>
                  </a:solidFill>
                  <a:latin typeface="DM Sans"/>
                </a:rPr>
                <a:t>08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811696" y="3121072"/>
            <a:ext cx="2984227" cy="61372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831519" y="1673352"/>
            <a:ext cx="10624961" cy="3202877"/>
            <a:chOff x="0" y="0"/>
            <a:chExt cx="14166615" cy="42705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4166615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292929"/>
                  </a:solidFill>
                  <a:latin typeface="DM Sans Bold"/>
                </a:rPr>
                <a:t>The need for Crypto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39704"/>
              <a:ext cx="14166615" cy="1730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92929"/>
                  </a:solidFill>
                  <a:latin typeface="DM Sans"/>
                </a:rPr>
                <a:t>Corruption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92929"/>
                  </a:solidFill>
                  <a:latin typeface="DM Sans"/>
                </a:rPr>
                <a:t>Fees</a:t>
              </a:r>
            </a:p>
            <a:p>
              <a:pPr algn="ctr">
                <a:lnSpc>
                  <a:spcPts val="3500"/>
                </a:lnSpc>
              </a:pPr>
              <a:r>
                <a:rPr lang="en-US" sz="2499">
                  <a:solidFill>
                    <a:srgbClr val="292929"/>
                  </a:solidFill>
                  <a:latin typeface="DM Sans"/>
                </a:rPr>
                <a:t>You own it!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921695" y="1028700"/>
            <a:ext cx="2865711" cy="528241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89599" y="6189686"/>
            <a:ext cx="4508803" cy="35086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6289" y="1519634"/>
            <a:ext cx="9335423" cy="3202877"/>
            <a:chOff x="0" y="0"/>
            <a:chExt cx="12447230" cy="42705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2447230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FCF9EF"/>
                  </a:solidFill>
                  <a:latin typeface="DM Sans Bold"/>
                </a:rPr>
                <a:t>How it all started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39704"/>
              <a:ext cx="12447230" cy="1730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500">
                  <a:solidFill>
                    <a:srgbClr val="FCF9EF"/>
                  </a:solidFill>
                  <a:latin typeface="DM Sans"/>
                </a:rPr>
                <a:t>2007 - Nakamoto started Bitcoin's development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31/10/2008 - Published white paper</a:t>
              </a:r>
            </a:p>
            <a:p>
              <a:pPr algn="ctr">
                <a:lnSpc>
                  <a:spcPts val="3500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09/01/2009 - Release of v0.1 on SourceForge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13242" y="5876581"/>
            <a:ext cx="4661517" cy="33817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6289" y="1298654"/>
            <a:ext cx="9335423" cy="3644837"/>
            <a:chOff x="0" y="0"/>
            <a:chExt cx="12447230" cy="485978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2447230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FCF9EF"/>
                  </a:solidFill>
                  <a:latin typeface="DM Sans Bold"/>
                </a:rPr>
                <a:t>Bitcoin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39704"/>
              <a:ext cx="12447230" cy="2320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500">
                  <a:solidFill>
                    <a:srgbClr val="FCF9EF"/>
                  </a:solidFill>
                  <a:latin typeface="DM Sans"/>
                </a:rPr>
                <a:t>Double-spending</a:t>
              </a:r>
            </a:p>
            <a:p>
              <a:pPr algn="ctr">
                <a:lnSpc>
                  <a:spcPts val="3499"/>
                </a:lnSpc>
              </a:pPr>
              <a:r>
                <a:rPr lang="en-US" sz="2500">
                  <a:solidFill>
                    <a:srgbClr val="FCF9EF"/>
                  </a:solidFill>
                  <a:latin typeface="DM Sans"/>
                </a:rPr>
                <a:t>Decentralized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Pseudonymous</a:t>
              </a:r>
            </a:p>
            <a:p>
              <a:pPr algn="ctr">
                <a:lnSpc>
                  <a:spcPts val="3500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Store of value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15751" y="5596890"/>
            <a:ext cx="585649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6289" y="852537"/>
            <a:ext cx="9335423" cy="4537069"/>
            <a:chOff x="0" y="0"/>
            <a:chExt cx="12447230" cy="60494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2447230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FCF9EF"/>
                  </a:solidFill>
                  <a:latin typeface="DM Sans Bold"/>
                </a:rPr>
                <a:t>Bitcoin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39704"/>
              <a:ext cx="12447230" cy="3509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500">
                  <a:solidFill>
                    <a:srgbClr val="FCF9EF"/>
                  </a:solidFill>
                  <a:latin typeface="DM Sans"/>
                </a:rPr>
                <a:t>How are new bitcoi</a:t>
              </a:r>
              <a:r>
                <a:rPr lang="en-US" sz="2499">
                  <a:solidFill>
                    <a:srgbClr val="FCF9EF"/>
                  </a:solidFill>
                  <a:latin typeface="DM Sans"/>
                </a:rPr>
                <a:t>ns created?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How many bitcoins are there?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What is the Bitcoin halving?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What is the Lightning Network?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What are forks?</a:t>
              </a:r>
            </a:p>
            <a:p>
              <a:pPr algn="ctr">
                <a:lnSpc>
                  <a:spcPts val="35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93443" y="5683250"/>
            <a:ext cx="496569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811696" y="3121072"/>
            <a:ext cx="2984227" cy="61372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831519" y="1896410"/>
            <a:ext cx="10624961" cy="2756760"/>
            <a:chOff x="0" y="0"/>
            <a:chExt cx="14166615" cy="36756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4166615" cy="1717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292929"/>
                  </a:solidFill>
                  <a:latin typeface="DM Sans Bold"/>
                </a:rPr>
                <a:t>Proof of Stake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30467"/>
              <a:ext cx="14166615" cy="1145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500">
                  <a:solidFill>
                    <a:srgbClr val="292929"/>
                  </a:solidFill>
                  <a:latin typeface="DM Sans"/>
                </a:rPr>
                <a:t>Greener</a:t>
              </a:r>
            </a:p>
            <a:p>
              <a:pPr algn="ctr">
                <a:lnSpc>
                  <a:spcPts val="3500"/>
                </a:lnSpc>
              </a:pPr>
              <a:r>
                <a:rPr lang="en-US" sz="2499">
                  <a:solidFill>
                    <a:srgbClr val="292929"/>
                  </a:solidFill>
                  <a:latin typeface="DM Sans"/>
                </a:rPr>
                <a:t>More secure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921695" y="1028700"/>
            <a:ext cx="2865711" cy="528241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20047" y="5611184"/>
            <a:ext cx="584790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6289" y="1077674"/>
            <a:ext cx="9335423" cy="4086797"/>
            <a:chOff x="0" y="0"/>
            <a:chExt cx="12447230" cy="544906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2447230" cy="1717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FCF9EF"/>
                  </a:solidFill>
                  <a:latin typeface="DM Sans Bold"/>
                </a:rPr>
                <a:t>Smart Contracts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30467"/>
              <a:ext cx="12447230" cy="2918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Accurate</a:t>
              </a:r>
            </a:p>
            <a:p>
              <a:pPr algn="ctr">
                <a:lnSpc>
                  <a:spcPts val="3499"/>
                </a:lnSpc>
              </a:pPr>
              <a:r>
                <a:rPr lang="en-US" sz="2500">
                  <a:solidFill>
                    <a:srgbClr val="FCF9EF"/>
                  </a:solidFill>
                  <a:latin typeface="DM Sans"/>
                </a:rPr>
                <a:t>No 3rd party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Transparent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CF9EF"/>
                  </a:solidFill>
                  <a:latin typeface="DM Sans"/>
                </a:rPr>
                <a:t>Speed</a:t>
              </a:r>
            </a:p>
            <a:p>
              <a:pPr algn="ctr">
                <a:lnSpc>
                  <a:spcPts val="35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33234" y="6008913"/>
            <a:ext cx="4389055" cy="4278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811696" y="3121072"/>
            <a:ext cx="2984227" cy="61372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784860" y="1674737"/>
            <a:ext cx="12718280" cy="3200106"/>
            <a:chOff x="0" y="0"/>
            <a:chExt cx="16957707" cy="42668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6957707" cy="1717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0"/>
                </a:lnSpc>
              </a:pPr>
              <a:r>
                <a:rPr lang="en-US" sz="8500">
                  <a:solidFill>
                    <a:srgbClr val="292929"/>
                  </a:solidFill>
                  <a:latin typeface="DM Sans Bold"/>
                </a:rPr>
                <a:t>Decentralized Finance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30467"/>
              <a:ext cx="16957707" cy="1736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500">
                  <a:solidFill>
                    <a:srgbClr val="292929"/>
                  </a:solidFill>
                  <a:latin typeface="DM Sans"/>
                </a:rPr>
                <a:t>No banks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292929"/>
                  </a:solidFill>
                  <a:latin typeface="DM Sans"/>
                </a:rPr>
                <a:t>Higher yields</a:t>
              </a:r>
            </a:p>
            <a:p>
              <a:pPr algn="ctr">
                <a:lnSpc>
                  <a:spcPts val="3500"/>
                </a:lnSpc>
              </a:pPr>
              <a:r>
                <a:rPr lang="en-US" sz="2499">
                  <a:solidFill>
                    <a:srgbClr val="292929"/>
                  </a:solidFill>
                  <a:latin typeface="DM Sans"/>
                </a:rPr>
                <a:t>Collateralized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921695" y="1028700"/>
            <a:ext cx="2865711" cy="528241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62487" y="5687797"/>
            <a:ext cx="4963026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DAEgcO9zz3s</dc:identifier>
  <dcterms:modified xsi:type="dcterms:W3CDTF">2011-08-01T06:04:30Z</dcterms:modified>
  <cp:revision>1</cp:revision>
  <dc:title>An Introduction to Crypto</dc:title>
</cp:coreProperties>
</file>